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1" r:id="rId4"/>
    <p:sldId id="258" r:id="rId5"/>
    <p:sldId id="262" r:id="rId6"/>
    <p:sldId id="259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021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0033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6698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14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712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715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221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1734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1831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22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278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BFE2E-9832-49CA-A03C-605F0733C65D}" type="datetimeFigureOut">
              <a:rPr lang="es-MX" smtClean="0"/>
              <a:pPr/>
              <a:t>12/01/2016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1075-3A9B-4EB2-A692-DAA7A0DF1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3280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68708" y="678974"/>
            <a:ext cx="6278170" cy="5309420"/>
          </a:xfrm>
        </p:spPr>
        <p:txBody>
          <a:bodyPr>
            <a:normAutofit/>
          </a:bodyPr>
          <a:lstStyle/>
          <a:p>
            <a:r>
              <a:rPr lang="es-MX" dirty="0" smtClean="0"/>
              <a:t>Resolución</a:t>
            </a:r>
            <a:br>
              <a:rPr lang="es-MX" dirty="0" smtClean="0"/>
            </a:br>
            <a:r>
              <a:rPr lang="es-MX" dirty="0" smtClean="0"/>
              <a:t> </a:t>
            </a:r>
            <a:r>
              <a:rPr lang="es-MX" dirty="0" smtClean="0"/>
              <a:t>de 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>sistemas </a:t>
            </a:r>
            <a:br>
              <a:rPr lang="es-MX" dirty="0" smtClean="0"/>
            </a:br>
            <a:r>
              <a:rPr lang="es-MX" dirty="0" smtClean="0"/>
              <a:t>de </a:t>
            </a:r>
            <a:br>
              <a:rPr lang="es-MX" dirty="0" smtClean="0"/>
            </a:br>
            <a:r>
              <a:rPr lang="es-MX" dirty="0" smtClean="0"/>
              <a:t>ecuaciones </a:t>
            </a:r>
            <a:r>
              <a:rPr lang="es-MX" dirty="0" smtClean="0"/>
              <a:t>lineales (2x2)</a:t>
            </a:r>
            <a:endParaRPr lang="es-MX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9614" y="722945"/>
            <a:ext cx="4907705" cy="499915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10034366" y="5988394"/>
            <a:ext cx="1652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3200" b="1" dirty="0" err="1" smtClean="0">
                <a:solidFill>
                  <a:srgbClr val="FF0000"/>
                </a:solidFill>
              </a:rPr>
              <a:t>Licarcres</a:t>
            </a:r>
            <a:endParaRPr lang="es-EC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7992"/>
            <a:ext cx="10515600" cy="1325563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>
                <a:solidFill>
                  <a:srgbClr val="0070C0"/>
                </a:solidFill>
              </a:rPr>
              <a:t>Resuelve </a:t>
            </a:r>
            <a:r>
              <a:rPr lang="es-MX" sz="3600" dirty="0" smtClean="0">
                <a:solidFill>
                  <a:srgbClr val="0070C0"/>
                </a:solidFill>
              </a:rPr>
              <a:t>el sistema de ecuaciones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smtClean="0">
                <a:solidFill>
                  <a:srgbClr val="0070C0"/>
                </a:solidFill>
              </a:rPr>
              <a:t>con método gráfico.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38200" y="1965147"/>
            <a:ext cx="2265608" cy="1175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lphaUcParenR"/>
            </a:pPr>
            <a:r>
              <a:rPr lang="es-MX" dirty="0" smtClean="0"/>
              <a:t>3x-y=12</a:t>
            </a:r>
          </a:p>
          <a:p>
            <a:pPr marL="514350" indent="-514350">
              <a:buFont typeface="Arial" panose="020B0604020202020204" pitchFamily="34" charset="0"/>
              <a:buAutoNum type="alphaUcParenR"/>
            </a:pPr>
            <a:r>
              <a:rPr lang="es-MX" dirty="0" smtClean="0"/>
              <a:t>2x+y=-2</a:t>
            </a:r>
          </a:p>
          <a:p>
            <a:pPr marL="514350" indent="-514350">
              <a:buFont typeface="Arial" panose="020B0604020202020204" pitchFamily="34" charset="0"/>
              <a:buAutoNum type="alphaUcParenR"/>
            </a:pPr>
            <a:endParaRPr lang="es-MX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MX" dirty="0" smtClean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529" y="3414758"/>
            <a:ext cx="1504950" cy="8953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2829" y="4751700"/>
            <a:ext cx="1390650" cy="60007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745" y="1204488"/>
            <a:ext cx="4905375" cy="500062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814" y="5990800"/>
            <a:ext cx="1685925" cy="42862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9029" y="3575722"/>
            <a:ext cx="200025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046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3961" y="440141"/>
            <a:ext cx="11621729" cy="1325563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>
                <a:solidFill>
                  <a:srgbClr val="0070C0"/>
                </a:solidFill>
              </a:rPr>
              <a:t>Resuelve </a:t>
            </a:r>
            <a:r>
              <a:rPr lang="es-MX" sz="3600" dirty="0" smtClean="0">
                <a:solidFill>
                  <a:srgbClr val="0070C0"/>
                </a:solidFill>
              </a:rPr>
              <a:t>el sistema de ecuaciones</a:t>
            </a:r>
            <a:r>
              <a:rPr lang="es-MX" sz="3600" dirty="0" smtClean="0">
                <a:solidFill>
                  <a:srgbClr val="0070C0"/>
                </a:solidFill>
              </a:rPr>
              <a:t> </a:t>
            </a:r>
            <a:r>
              <a:rPr lang="es-MX" sz="3600" dirty="0" smtClean="0">
                <a:solidFill>
                  <a:srgbClr val="0070C0"/>
                </a:solidFill>
              </a:rPr>
              <a:t>con método de igualación.</a:t>
            </a:r>
            <a:endParaRPr lang="es-MX" sz="3600" dirty="0">
              <a:solidFill>
                <a:srgbClr val="0070C0"/>
              </a:solidFill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838200" y="1965147"/>
            <a:ext cx="2265608" cy="1175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lphaUcParenR"/>
            </a:pPr>
            <a:r>
              <a:rPr lang="es-MX" dirty="0" smtClean="0"/>
              <a:t>3x-y=12</a:t>
            </a:r>
          </a:p>
          <a:p>
            <a:pPr marL="514350" indent="-514350">
              <a:buFont typeface="Arial" panose="020B0604020202020204" pitchFamily="34" charset="0"/>
              <a:buAutoNum type="alphaUcParenR"/>
            </a:pPr>
            <a:r>
              <a:rPr lang="es-MX" dirty="0" smtClean="0"/>
              <a:t>2x+y=-2</a:t>
            </a:r>
          </a:p>
          <a:p>
            <a:pPr marL="514350" indent="-514350">
              <a:buFont typeface="Arial" panose="020B0604020202020204" pitchFamily="34" charset="0"/>
              <a:buAutoNum type="alphaUcParenR"/>
            </a:pPr>
            <a:endParaRPr lang="es-MX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s-MX" dirty="0" smtClean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372" y="1965147"/>
            <a:ext cx="1790700" cy="7810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771632"/>
            <a:ext cx="4257675" cy="109537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6372" y="3020656"/>
            <a:ext cx="2228850" cy="197167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855" y="3020656"/>
            <a:ext cx="1971675" cy="155257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5391216"/>
            <a:ext cx="16859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838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5465" y="553692"/>
            <a:ext cx="10515600" cy="2141068"/>
          </a:xfrm>
        </p:spPr>
        <p:txBody>
          <a:bodyPr/>
          <a:lstStyle/>
          <a:p>
            <a:r>
              <a:rPr lang="es-MX" dirty="0" smtClean="0"/>
              <a:t>Raúl y Esteban fueron a una papelería a comprar un material que les encargaron para su clase de geometría. Esteban compró 4 pliegos de papel china y 5 hojas rotafolio, por lo que pagó $27 pesos, mientras que Raúl gastó $15 pesos por 3 pliegos de papel y 2 hojas rotafolio. ¿Cuál era el precio de cada material? </a:t>
            </a:r>
            <a:endParaRPr lang="es-MX" dirty="0" smtClean="0"/>
          </a:p>
          <a:p>
            <a:pPr marL="0" indent="0">
              <a:buNone/>
            </a:pPr>
            <a:endParaRPr lang="es-MX" dirty="0" smtClean="0"/>
          </a:p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2648998"/>
              </p:ext>
            </p:extLst>
          </p:nvPr>
        </p:nvGraphicFramePr>
        <p:xfrm>
          <a:off x="838200" y="3324078"/>
          <a:ext cx="10515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/>
                <a:gridCol w="2103120"/>
                <a:gridCol w="2103120"/>
                <a:gridCol w="2103120"/>
                <a:gridCol w="2103120"/>
              </a:tblGrid>
              <a:tr h="370840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Pliegos de papel  (x)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Hojas rotafolio  (y)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Precio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Ecuación 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Esteban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4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27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4x + 5y = 27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Raúl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3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2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15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3x</a:t>
                      </a:r>
                      <a:r>
                        <a:rPr lang="es-EC" baseline="0" dirty="0" smtClean="0"/>
                        <a:t> + 2y = 15</a:t>
                      </a:r>
                      <a:endParaRPr lang="es-EC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r="72464"/>
          <a:stretch/>
        </p:blipFill>
        <p:spPr>
          <a:xfrm>
            <a:off x="838200" y="5065917"/>
            <a:ext cx="1904998" cy="147173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38200" y="2827572"/>
            <a:ext cx="960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rgbClr val="0070C0"/>
                </a:solidFill>
              </a:rPr>
              <a:t>Planteo:</a:t>
            </a:r>
            <a:endParaRPr lang="es-EC" dirty="0">
              <a:solidFill>
                <a:srgbClr val="0070C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838200" y="4696585"/>
            <a:ext cx="290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>
                <a:solidFill>
                  <a:srgbClr val="0070C0"/>
                </a:solidFill>
              </a:rPr>
              <a:t>Sistema de ecuaciones 2 x 2</a:t>
            </a:r>
            <a:endParaRPr lang="es-EC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3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76" y="2565643"/>
            <a:ext cx="5060587" cy="135742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r="72464"/>
          <a:stretch/>
        </p:blipFill>
        <p:spPr>
          <a:xfrm>
            <a:off x="517576" y="750657"/>
            <a:ext cx="1904998" cy="147173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517575" y="565991"/>
            <a:ext cx="3847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 smtClean="0">
                <a:solidFill>
                  <a:srgbClr val="0070C0"/>
                </a:solidFill>
              </a:rPr>
              <a:t>Sistema de ecuaciones 2 x 2</a:t>
            </a:r>
            <a:endParaRPr lang="es-EC" sz="2400" b="1" dirty="0">
              <a:solidFill>
                <a:srgbClr val="0070C0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63677" y="2196311"/>
            <a:ext cx="12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rgbClr val="FF0000"/>
                </a:solidFill>
              </a:rPr>
              <a:t>Igualación:</a:t>
            </a:r>
            <a:endParaRPr lang="es-EC" dirty="0">
              <a:solidFill>
                <a:srgbClr val="FF0000"/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423" y="1201608"/>
            <a:ext cx="2625734" cy="2721463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022601" y="561381"/>
            <a:ext cx="2128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dirty="0" smtClean="0">
                <a:solidFill>
                  <a:srgbClr val="FF0000"/>
                </a:solidFill>
              </a:rPr>
              <a:t>Sustituyo la variable:</a:t>
            </a:r>
            <a:endParaRPr lang="es-EC" dirty="0">
              <a:solidFill>
                <a:srgbClr val="FF0000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677" y="3930445"/>
            <a:ext cx="3111910" cy="2494104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3617143" y="5682284"/>
            <a:ext cx="8299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b="1" dirty="0" smtClean="0"/>
              <a:t>R./ El precio de cada material es cada pliego de papel es 3 pesos y cada hoja 3 pesos. </a:t>
            </a:r>
            <a:endParaRPr lang="es-EC" b="1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6281" y="4091431"/>
            <a:ext cx="2164788" cy="65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76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67697" y="1430573"/>
            <a:ext cx="10515600" cy="1272459"/>
          </a:xfrm>
        </p:spPr>
        <p:txBody>
          <a:bodyPr/>
          <a:lstStyle/>
          <a:p>
            <a:r>
              <a:rPr lang="es-MX" dirty="0"/>
              <a:t>Ricardo compró </a:t>
            </a:r>
            <a:r>
              <a:rPr lang="es-MX" dirty="0" smtClean="0"/>
              <a:t>6 </a:t>
            </a:r>
            <a:r>
              <a:rPr lang="es-MX" dirty="0"/>
              <a:t>plumas y 4 cuadernos pagando </a:t>
            </a:r>
            <a:r>
              <a:rPr lang="es-MX" dirty="0" smtClean="0"/>
              <a:t>$35 </a:t>
            </a:r>
            <a:r>
              <a:rPr lang="es-MX" dirty="0"/>
              <a:t>pesos, y </a:t>
            </a:r>
            <a:r>
              <a:rPr lang="es-MX" dirty="0" smtClean="0"/>
              <a:t>Emilio </a:t>
            </a:r>
            <a:r>
              <a:rPr lang="es-MX" dirty="0"/>
              <a:t>pagó </a:t>
            </a:r>
            <a:r>
              <a:rPr lang="es-MX" dirty="0" smtClean="0"/>
              <a:t> $20 pesos </a:t>
            </a:r>
            <a:r>
              <a:rPr lang="es-MX" dirty="0"/>
              <a:t>por 4 plumas y 2 cuadernos. ¿Cuánto costó cada </a:t>
            </a:r>
            <a:r>
              <a:rPr lang="es-MX" dirty="0" smtClean="0"/>
              <a:t>objeto?</a:t>
            </a:r>
            <a:endParaRPr lang="es-MX" dirty="0"/>
          </a:p>
        </p:txBody>
      </p:sp>
      <p:sp>
        <p:nvSpPr>
          <p:cNvPr id="9" name="Título 1"/>
          <p:cNvSpPr>
            <a:spLocks noGrp="1"/>
          </p:cNvSpPr>
          <p:nvPr>
            <p:ph type="title"/>
          </p:nvPr>
        </p:nvSpPr>
        <p:spPr>
          <a:xfrm>
            <a:off x="412955" y="265471"/>
            <a:ext cx="11675806" cy="1325563"/>
          </a:xfrm>
        </p:spPr>
        <p:txBody>
          <a:bodyPr>
            <a:normAutofit/>
          </a:bodyPr>
          <a:lstStyle/>
          <a:p>
            <a:pPr algn="l"/>
            <a:r>
              <a:rPr lang="es-MX" sz="3600" dirty="0" smtClean="0">
                <a:solidFill>
                  <a:srgbClr val="0070C0"/>
                </a:solidFill>
              </a:rPr>
              <a:t>Resuelve </a:t>
            </a:r>
            <a:r>
              <a:rPr lang="es-MX" sz="3600" dirty="0" smtClean="0">
                <a:solidFill>
                  <a:srgbClr val="0070C0"/>
                </a:solidFill>
              </a:rPr>
              <a:t>el</a:t>
            </a:r>
            <a:r>
              <a:rPr lang="es-MX" sz="3600" dirty="0" smtClean="0">
                <a:solidFill>
                  <a:srgbClr val="0070C0"/>
                </a:solidFill>
              </a:rPr>
              <a:t> problema </a:t>
            </a:r>
            <a:r>
              <a:rPr lang="es-MX" sz="3600" dirty="0" smtClean="0">
                <a:solidFill>
                  <a:srgbClr val="0070C0"/>
                </a:solidFill>
              </a:rPr>
              <a:t>por medio del método </a:t>
            </a:r>
            <a:r>
              <a:rPr lang="es-MX" sz="3600" dirty="0" smtClean="0">
                <a:solidFill>
                  <a:srgbClr val="0070C0"/>
                </a:solidFill>
              </a:rPr>
              <a:t>de igualación</a:t>
            </a:r>
            <a:r>
              <a:rPr lang="es-MX" sz="3600" dirty="0" smtClean="0">
                <a:solidFill>
                  <a:srgbClr val="0070C0"/>
                </a:solidFill>
              </a:rPr>
              <a:t>:</a:t>
            </a:r>
            <a:endParaRPr lang="es-MX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08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673</TotalTime>
  <Words>208</Words>
  <Application>Microsoft Office PowerPoint</Application>
  <PresentationFormat>Panorámica</PresentationFormat>
  <Paragraphs>31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Resolución  de  sistemas  de  ecuaciones lineales (2x2)</vt:lpstr>
      <vt:lpstr>Resuelve el sistema de ecuaciones con método gráfico.</vt:lpstr>
      <vt:lpstr>Resuelve el sistema de ecuaciones con método de igualación.</vt:lpstr>
      <vt:lpstr>Presentación de PowerPoint</vt:lpstr>
      <vt:lpstr>Presentación de PowerPoint</vt:lpstr>
      <vt:lpstr>Resuelve el problema por medio del método de igualación: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Resolución de sistemas de ecuaciones lineales (2x2)</dc:title>
  <dc:creator>casa</dc:creator>
  <cp:lastModifiedBy>PC2</cp:lastModifiedBy>
  <cp:revision>40</cp:revision>
  <dcterms:created xsi:type="dcterms:W3CDTF">2014-05-01T21:10:46Z</dcterms:created>
  <dcterms:modified xsi:type="dcterms:W3CDTF">2016-01-13T01:09:48Z</dcterms:modified>
</cp:coreProperties>
</file>